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90" r:id="rId3"/>
    <p:sldId id="288" r:id="rId4"/>
    <p:sldId id="275" r:id="rId5"/>
    <p:sldId id="276" r:id="rId6"/>
    <p:sldId id="277" r:id="rId7"/>
    <p:sldId id="271" r:id="rId8"/>
    <p:sldId id="272" r:id="rId9"/>
    <p:sldId id="281" r:id="rId10"/>
    <p:sldId id="286" r:id="rId11"/>
    <p:sldId id="289" r:id="rId12"/>
    <p:sldId id="280" r:id="rId13"/>
  </p:sldIdLst>
  <p:sldSz cx="9144000" cy="6858000" type="overhead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m Ruppert" initials="Ru" lastIdx="1" clrIdx="0">
    <p:extLst>
      <p:ext uri="{19B8F6BF-5375-455C-9EA6-DF929625EA0E}">
        <p15:presenceInfo xmlns:p15="http://schemas.microsoft.com/office/powerpoint/2012/main" userId="Timm Rupp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43A"/>
    <a:srgbClr val="004E8A"/>
    <a:srgbClr val="E6E7DF"/>
    <a:srgbClr val="535353"/>
    <a:srgbClr val="004E8B"/>
    <a:srgbClr val="000000"/>
    <a:srgbClr val="F5A3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2175" autoAdjust="0"/>
  </p:normalViewPr>
  <p:slideViewPr>
    <p:cSldViewPr snapToObjects="1">
      <p:cViewPr varScale="1">
        <p:scale>
          <a:sx n="155" d="100"/>
          <a:sy n="155" d="100"/>
        </p:scale>
        <p:origin x="443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2022" y="-102"/>
      </p:cViewPr>
      <p:guideLst>
        <p:guide orient="horz" pos="3224"/>
        <p:guide pos="223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826" y="420505"/>
            <a:ext cx="5356316" cy="4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2868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58"/>
              </a:lnSpc>
              <a:defRPr sz="11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826" y="9301055"/>
            <a:ext cx="1318623" cy="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latin typeface="Stafford" pitchFamily="2" charset="0"/>
              </a:defRPr>
            </a:lvl1pPr>
          </a:lstStyle>
          <a:p>
            <a:fld id="{5CFCB648-3441-4CEF-B98E-9692928286D6}" type="datetime4">
              <a:rPr lang="de-DE"/>
              <a:pPr/>
              <a:t>22. August 2023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7449" y="9301055"/>
            <a:ext cx="4424782" cy="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6394" y="9301055"/>
            <a:ext cx="664032" cy="28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B04B8B0A-14EC-4413-AD62-820E8C405D6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907" y="391207"/>
            <a:ext cx="920519" cy="453248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825" y="194744"/>
            <a:ext cx="6421600" cy="156827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562" tIns="47781" rIns="95562" bIns="47781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825" y="391207"/>
            <a:ext cx="64216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 lIns="95562" tIns="47781" rIns="95562" bIns="47781"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825" y="9223501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5562" tIns="47781" rIns="95562" bIns="47781"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255" y="844454"/>
            <a:ext cx="6421599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 lIns="95562" tIns="47781" rIns="95562" bIns="47781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5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3975" y="14288"/>
            <a:ext cx="6667500" cy="500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826" y="420505"/>
            <a:ext cx="5356316" cy="4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2868" tIns="0" rIns="0" bIns="0" anchor="ctr"/>
          <a:lstStyle/>
          <a:p>
            <a:pPr>
              <a:lnSpc>
                <a:spcPts val="1358"/>
              </a:lnSpc>
            </a:pPr>
            <a:endParaRPr lang="de-DE" sz="1100" b="1" dirty="0">
              <a:latin typeface="Stafford" pitchFamily="2" charset="0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" y="5040872"/>
            <a:ext cx="6797675" cy="488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6502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174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</p:spTree>
    <p:extLst>
      <p:ext uri="{BB962C8B-B14F-4D97-AF65-F5344CB8AC3E}">
        <p14:creationId xmlns:p14="http://schemas.microsoft.com/office/powerpoint/2010/main" val="2382068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195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15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627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493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53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004E8A"/>
                </a:solidFill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lIns="0" anchor="b"/>
          <a:lstStyle>
            <a:lvl1pPr marL="0" indent="0"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Vortragender </a:t>
            </a:r>
          </a:p>
          <a:p>
            <a:pPr lvl="0"/>
            <a:r>
              <a:rPr lang="de-DE" dirty="0"/>
              <a:t>Ort, Datum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buNone/>
              <a:defRPr b="1">
                <a:solidFill>
                  <a:srgbClr val="004E8A"/>
                </a:solidFill>
              </a:defRPr>
            </a:lvl1pPr>
            <a:lvl2pPr>
              <a:spcAft>
                <a:spcPts val="600"/>
              </a:spcAft>
              <a:defRPr b="1"/>
            </a:lvl2pPr>
            <a:lvl3pPr>
              <a:spcAft>
                <a:spcPts val="600"/>
              </a:spcAft>
              <a:defRPr b="1"/>
            </a:lvl3pPr>
            <a:lvl4pPr>
              <a:spcAft>
                <a:spcPts val="600"/>
              </a:spcAft>
              <a:defRPr b="1"/>
            </a:lvl4pPr>
            <a:lvl5pPr>
              <a:spcAft>
                <a:spcPts val="600"/>
              </a:spcAft>
              <a:defRPr b="1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8440482" y="140514"/>
            <a:ext cx="48923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95557C93-40E8-41C0-8B2B-EADBF8ED02EC}" type="slidenum">
              <a:rPr lang="de-DE" sz="1100" b="1" smtClean="0">
                <a:solidFill>
                  <a:schemeClr val="bg1"/>
                </a:solidFill>
              </a:rPr>
              <a:pPr algn="r"/>
              <a:t>‹Nr.›</a:t>
            </a:fld>
            <a:endParaRPr lang="de-DE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592263"/>
            <a:ext cx="8640763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4E8A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4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1" name="Grafik 10" descr="FZD_ohne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9305" y="6552063"/>
            <a:ext cx="483870" cy="2697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ts val="600"/>
        </a:spcAft>
        <a:buFont typeface="Wingdings" pitchFamily="2" charset="2"/>
        <a:buNone/>
        <a:defRPr sz="2000" b="1">
          <a:solidFill>
            <a:srgbClr val="004E8A"/>
          </a:solidFill>
          <a:latin typeface="+mn-lt"/>
          <a:ea typeface="+mn-ea"/>
          <a:cs typeface="+mn-cs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b="1">
          <a:solidFill>
            <a:schemeClr val="tx1"/>
          </a:solidFill>
          <a:latin typeface="+mn-lt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/>
          <a:lstStyle/>
          <a:p>
            <a:r>
              <a:rPr lang="de-DE" dirty="0"/>
              <a:t>AESG </a:t>
            </a:r>
            <a:br>
              <a:rPr lang="de-DE" dirty="0"/>
            </a:br>
            <a:r>
              <a:rPr lang="de-DE" dirty="0"/>
              <a:t>Automotive Engineering Summer Germany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14283" y="1571612"/>
            <a:ext cx="7166030" cy="4789487"/>
          </a:xfrm>
        </p:spPr>
        <p:txBody>
          <a:bodyPr/>
          <a:lstStyle/>
          <a:p>
            <a:r>
              <a:rPr lang="en-US" dirty="0"/>
              <a:t>And furthermore…</a:t>
            </a:r>
            <a:endParaRPr lang="de-DE" dirty="0"/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No speed limit on the Autobahn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Global experience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Opportunity to travel within Europe</a:t>
            </a:r>
          </a:p>
          <a:p>
            <a:pPr lvl="1"/>
            <a:r>
              <a:rPr lang="en-US" sz="1600" dirty="0"/>
              <a:t>Rome, Paris, London, Amsterdam etc. </a:t>
            </a:r>
          </a:p>
          <a:p>
            <a:pPr lvl="0"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0" lvl="0" indent="0"/>
            <a:r>
              <a:rPr lang="en-US" dirty="0"/>
              <a:t>What else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You stay enrolled at your home university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Additional Cost: Flight + program fee (≈ $ 2.900)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Includes housing</a:t>
            </a:r>
          </a:p>
          <a:p>
            <a:pPr lvl="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Including local public transportation &amp; two trips</a:t>
            </a:r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upload.wikimedia.org/wikipedia/commons/thumb/3/30/Zeichen_393_-_Informationstafel_an_Grenz%C3%BCberg%C3%A4ngen%2C_StVO_1981_und_1992.svg/719px-Zeichen_393_-_Informationstafel_an_Grenz%C3%BCberg%C3%A4ngen%2C_StVO_1981_und_199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20" y="1628800"/>
            <a:ext cx="1474733" cy="212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agiera\Desktop\alle_parlamente_02_ea0884d239.jpg"/>
          <p:cNvPicPr>
            <a:picLocks noChangeAspect="1" noChangeArrowheads="1"/>
          </p:cNvPicPr>
          <p:nvPr/>
        </p:nvPicPr>
        <p:blipFill>
          <a:blip r:embed="rId4" cstate="print"/>
          <a:srcRect l="9429" b="10732"/>
          <a:stretch>
            <a:fillRect/>
          </a:stretch>
        </p:blipFill>
        <p:spPr bwMode="auto">
          <a:xfrm>
            <a:off x="6397920" y="4293096"/>
            <a:ext cx="2337282" cy="129641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151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253514" y="1536109"/>
            <a:ext cx="4089378" cy="17943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Traveling</a:t>
            </a:r>
            <a:r>
              <a:rPr lang="de-DE" dirty="0"/>
              <a:t> in Germany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47664" y="1540561"/>
            <a:ext cx="1512863" cy="396577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Darmstadt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7668"/>
            <a:ext cx="2245000" cy="144015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09" y="1897668"/>
            <a:ext cx="2212083" cy="1472268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4788024" y="1536108"/>
            <a:ext cx="4089378" cy="1794301"/>
          </a:xfrm>
          <a:prstGeom prst="rect">
            <a:avLst/>
          </a:prstGeom>
          <a:solidFill>
            <a:srgbClr val="004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4091373" cy="1747357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 b="18673"/>
          <a:stretch/>
        </p:blipFill>
        <p:spPr>
          <a:xfrm>
            <a:off x="4788024" y="1897668"/>
            <a:ext cx="4077774" cy="1853044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6070479" y="1538926"/>
            <a:ext cx="1512863" cy="3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2000" b="1">
                <a:solidFill>
                  <a:srgbClr val="004E8A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Heidelberg</a:t>
            </a:r>
          </a:p>
        </p:txBody>
      </p:sp>
      <p:sp>
        <p:nvSpPr>
          <p:cNvPr id="20" name="Rechteck 19"/>
          <p:cNvSpPr/>
          <p:nvPr/>
        </p:nvSpPr>
        <p:spPr>
          <a:xfrm>
            <a:off x="4788024" y="3886711"/>
            <a:ext cx="4089378" cy="17943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t="6430" b="14595"/>
          <a:stretch/>
        </p:blipFill>
        <p:spPr bwMode="auto">
          <a:xfrm>
            <a:off x="4788024" y="4231962"/>
            <a:ext cx="4089378" cy="215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6349489" y="3861048"/>
            <a:ext cx="932019" cy="39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2000" b="1">
                <a:solidFill>
                  <a:srgbClr val="004E8A"/>
                </a:solidFill>
                <a:latin typeface="+mn-lt"/>
                <a:ea typeface="+mn-ea"/>
                <a:cs typeface="+mn-cs"/>
              </a:defRPr>
            </a:lvl1pPr>
            <a:lvl2pPr marL="349250" indent="-168275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2pPr>
            <a:lvl3pPr marL="538163" indent="-187325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3pPr>
            <a:lvl4pPr marL="717550" indent="-173038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4pPr>
            <a:lvl5pPr marL="908050" indent="-188913" algn="l" rtl="0" eaLnBrk="1" fontAlgn="base" hangingPunct="1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chemeClr val="bg1"/>
                </a:solidFill>
              </a:rPr>
              <a:t>Berlin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67"/>
          <a:stretch/>
        </p:blipFill>
        <p:spPr>
          <a:xfrm>
            <a:off x="253514" y="4775328"/>
            <a:ext cx="4089378" cy="16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712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dirty="0"/>
          </a:p>
          <a:p>
            <a:pPr algn="ctr"/>
            <a:endParaRPr lang="en-US" dirty="0"/>
          </a:p>
          <a:p>
            <a:pPr algn="ctr"/>
            <a:r>
              <a:rPr lang="en-US" sz="3600" dirty="0"/>
              <a:t>See you in Germany!</a:t>
            </a:r>
          </a:p>
          <a:p>
            <a:pPr algn="ctr"/>
            <a:endParaRPr lang="en-US" sz="3600" dirty="0"/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www.fzd.tu-darmstadt.de/aesg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Darmstadt? </a:t>
            </a:r>
          </a:p>
        </p:txBody>
      </p:sp>
      <p:pic>
        <p:nvPicPr>
          <p:cNvPr id="1026" name="Picture 2" descr="https://www.aufkleberdealer.de/images/www.aufkleberdealer.de/product/ai-5150-wandtattoo-weltkarte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3" b="13460"/>
          <a:stretch/>
        </p:blipFill>
        <p:spPr bwMode="auto">
          <a:xfrm>
            <a:off x="267022" y="1700808"/>
            <a:ext cx="855345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26"/>
          <p:cNvGrpSpPr/>
          <p:nvPr/>
        </p:nvGrpSpPr>
        <p:grpSpPr>
          <a:xfrm>
            <a:off x="3988396" y="2267543"/>
            <a:ext cx="357153" cy="630465"/>
            <a:chOff x="3988396" y="2267543"/>
            <a:chExt cx="357153" cy="630465"/>
          </a:xfrm>
        </p:grpSpPr>
        <p:sp>
          <p:nvSpPr>
            <p:cNvPr id="17" name="Ellipse 16"/>
            <p:cNvSpPr/>
            <p:nvPr/>
          </p:nvSpPr>
          <p:spPr>
            <a:xfrm>
              <a:off x="4266000" y="2826000"/>
              <a:ext cx="72008" cy="72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Pfeil nach unten 17"/>
            <p:cNvSpPr/>
            <p:nvPr/>
          </p:nvSpPr>
          <p:spPr>
            <a:xfrm rot="20505641">
              <a:off x="3988396" y="2267543"/>
              <a:ext cx="357153" cy="469281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3508157" y="4024056"/>
            <a:ext cx="3183973" cy="2355471"/>
            <a:chOff x="578278" y="3489293"/>
            <a:chExt cx="3024337" cy="2355471"/>
          </a:xfrm>
        </p:grpSpPr>
        <p:pic>
          <p:nvPicPr>
            <p:cNvPr id="1030" name="Picture 6" descr="http://news-cdn.efinancialcareers.com/wp-content/uploads/2011/12/frankfurt_am_main-stadtansicht_von_der_deutschherrnbruecke_am_fruehen_abend-2011080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60" y="3844794"/>
              <a:ext cx="2999955" cy="1999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578278" y="3489293"/>
              <a:ext cx="3024337" cy="369332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20 minutes from Frankfurt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376031" y="1655195"/>
            <a:ext cx="3096817" cy="2844796"/>
            <a:chOff x="5723656" y="2030009"/>
            <a:chExt cx="3096817" cy="2844796"/>
          </a:xfrm>
        </p:grpSpPr>
        <p:sp>
          <p:nvSpPr>
            <p:cNvPr id="26" name="Textfeld 25"/>
            <p:cNvSpPr txBox="1"/>
            <p:nvPr/>
          </p:nvSpPr>
          <p:spPr>
            <a:xfrm>
              <a:off x="5723657" y="2030009"/>
              <a:ext cx="3096816" cy="923330"/>
            </a:xfrm>
            <a:prstGeom prst="rect">
              <a:avLst/>
            </a:prstGeom>
            <a:solidFill>
              <a:schemeClr val="accent3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Home of one of Germanys Top 3 Universities in Mechanical Engineering</a:t>
              </a:r>
            </a:p>
          </p:txBody>
        </p:sp>
        <p:pic>
          <p:nvPicPr>
            <p:cNvPr id="1032" name="Picture 8" descr="https://www.tu-darmstadt.de/media/illustrationen/die_universitaet/campus_medien/campus_start_medien/impressionen_campus/ul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656" y="2953339"/>
              <a:ext cx="2880792" cy="1921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72" y="1931343"/>
            <a:ext cx="2883641" cy="192146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5724128" y="1516142"/>
            <a:ext cx="2910185" cy="369332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Vibrant Student City</a:t>
            </a:r>
          </a:p>
        </p:txBody>
      </p:sp>
    </p:spTree>
    <p:extLst>
      <p:ext uri="{BB962C8B-B14F-4D97-AF65-F5344CB8AC3E}">
        <p14:creationId xmlns:p14="http://schemas.microsoft.com/office/powerpoint/2010/main" val="406220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Program 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241509" y="1556792"/>
            <a:ext cx="3840578" cy="2016224"/>
            <a:chOff x="241509" y="1700808"/>
            <a:chExt cx="3136706" cy="2016224"/>
          </a:xfrm>
        </p:grpSpPr>
        <p:sp>
          <p:nvSpPr>
            <p:cNvPr id="4" name="Rechteck 3"/>
            <p:cNvSpPr/>
            <p:nvPr/>
          </p:nvSpPr>
          <p:spPr>
            <a:xfrm>
              <a:off x="250824" y="1900048"/>
              <a:ext cx="3127391" cy="18169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E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611560" y="1700808"/>
              <a:ext cx="1351143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For whom ?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41509" y="2151032"/>
              <a:ext cx="2914925" cy="95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Undergraduate students in their final year</a:t>
              </a:r>
            </a:p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Graduate students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4504148" y="1556792"/>
            <a:ext cx="4028292" cy="2016224"/>
            <a:chOff x="241509" y="1700808"/>
            <a:chExt cx="3496788" cy="2016224"/>
          </a:xfrm>
        </p:grpSpPr>
        <p:sp>
          <p:nvSpPr>
            <p:cNvPr id="10" name="Rechteck 9"/>
            <p:cNvSpPr/>
            <p:nvPr/>
          </p:nvSpPr>
          <p:spPr>
            <a:xfrm>
              <a:off x="375839" y="1900048"/>
              <a:ext cx="3362458" cy="18169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E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862972" y="1700808"/>
              <a:ext cx="85020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When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241509" y="2151032"/>
              <a:ext cx="3121746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During US summer </a:t>
              </a:r>
              <a:r>
                <a:rPr lang="en-US" sz="1600" b="1" kern="0">
                  <a:solidFill>
                    <a:prstClr val="black"/>
                  </a:solidFill>
                  <a:latin typeface="Arial"/>
                </a:rPr>
                <a:t>term 2024</a:t>
              </a:r>
              <a:endParaRPr lang="en-US" sz="1600" b="1" kern="0" dirty="0">
                <a:solidFill>
                  <a:prstClr val="black"/>
                </a:solidFill>
                <a:latin typeface="Arial"/>
              </a:endParaRPr>
            </a:p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Starts end of May </a:t>
              </a:r>
            </a:p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11 weeks long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35733" y="3645024"/>
            <a:ext cx="8296705" cy="1728192"/>
            <a:chOff x="241509" y="1704057"/>
            <a:chExt cx="3702956" cy="1728192"/>
          </a:xfrm>
        </p:grpSpPr>
        <p:sp>
          <p:nvSpPr>
            <p:cNvPr id="14" name="Rechteck 13"/>
            <p:cNvSpPr/>
            <p:nvPr/>
          </p:nvSpPr>
          <p:spPr>
            <a:xfrm>
              <a:off x="250825" y="1900048"/>
              <a:ext cx="3693640" cy="153220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E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77108" y="1704057"/>
              <a:ext cx="10857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What is it about ?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41509" y="2151032"/>
              <a:ext cx="3702956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3 automotive related classes will be offered</a:t>
              </a:r>
            </a:p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Total of 6 US credit points</a:t>
              </a:r>
            </a:p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Credits can be fully transferred to your home university</a:t>
              </a: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31136" y="5470962"/>
            <a:ext cx="8301302" cy="838358"/>
            <a:chOff x="241509" y="2725330"/>
            <a:chExt cx="3762669" cy="838358"/>
          </a:xfrm>
        </p:grpSpPr>
        <p:sp>
          <p:nvSpPr>
            <p:cNvPr id="18" name="Rechteck 17"/>
            <p:cNvSpPr/>
            <p:nvPr/>
          </p:nvSpPr>
          <p:spPr>
            <a:xfrm>
              <a:off x="250824" y="2921322"/>
              <a:ext cx="3753354" cy="6423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E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48369" y="2725330"/>
              <a:ext cx="1238475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Something special ? 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41509" y="3159144"/>
              <a:ext cx="3632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9250" lvl="1" indent="-168275">
                <a:spcBef>
                  <a:spcPct val="20000"/>
                </a:spcBef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1600" b="1" kern="0" dirty="0">
                  <a:solidFill>
                    <a:prstClr val="black"/>
                  </a:solidFill>
                  <a:latin typeface="Arial"/>
                </a:rPr>
                <a:t>No German language skills requirements. Whole program will be in English </a:t>
              </a:r>
            </a:p>
          </p:txBody>
        </p:sp>
      </p:grp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550855" y="295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Trends in Automotive Engineering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Different fields of automotive engineering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Lectures about cutting edge technology</a:t>
            </a:r>
          </a:p>
          <a:p>
            <a:pPr lvl="1"/>
            <a:r>
              <a:rPr lang="en-US" sz="1600" dirty="0"/>
              <a:t>Automated Driving</a:t>
            </a:r>
          </a:p>
          <a:p>
            <a:pPr lvl="1"/>
            <a:r>
              <a:rPr lang="en-US" sz="1600" dirty="0"/>
              <a:t>Neuromorphic Perception</a:t>
            </a:r>
          </a:p>
          <a:p>
            <a:pPr lvl="1"/>
            <a:r>
              <a:rPr lang="en-US" sz="1600" dirty="0"/>
              <a:t>AI for Assistance Systems for Trams</a:t>
            </a:r>
          </a:p>
          <a:p>
            <a:pPr lvl="1"/>
            <a:r>
              <a:rPr lang="en-US" sz="1600" dirty="0"/>
              <a:t>….</a:t>
            </a:r>
          </a:p>
        </p:txBody>
      </p:sp>
      <p:pic>
        <p:nvPicPr>
          <p:cNvPr id="5" name="Grafik 4" descr="Ein Bild, das Rad, Landfahrzeug, Transport, Autoteile enthält.&#10;&#10;Automatisch generierte Beschreibung">
            <a:extLst>
              <a:ext uri="{FF2B5EF4-FFF2-40B4-BE49-F238E27FC236}">
                <a16:creationId xmlns:a16="http://schemas.microsoft.com/office/drawing/2014/main" id="{43CDDE63-C13E-CB04-BA49-5DB3F7928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665156"/>
            <a:ext cx="5148064" cy="27165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4609207" cy="4789487"/>
          </a:xfrm>
        </p:spPr>
        <p:txBody>
          <a:bodyPr/>
          <a:lstStyle/>
          <a:p>
            <a:r>
              <a:rPr lang="en-US" dirty="0"/>
              <a:t>Advanced Design Project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Group project on automated driving or sustainable vehicle concepts</a:t>
            </a:r>
          </a:p>
          <a:p>
            <a:pPr marL="179388" lvl="1" indent="-179388"/>
            <a:endParaRPr lang="en-US" sz="2000" dirty="0"/>
          </a:p>
          <a:p>
            <a:endParaRPr lang="de-DE" sz="1800" dirty="0"/>
          </a:p>
        </p:txBody>
      </p:sp>
      <p:pic>
        <p:nvPicPr>
          <p:cNvPr id="6" name="Grafik 5" descr="Ein Bild, das Farbigkeit, Kunst, Fraktalkunst, Screenshot enthält.&#10;&#10;Automatisch generierte Beschreibung">
            <a:extLst>
              <a:ext uri="{FF2B5EF4-FFF2-40B4-BE49-F238E27FC236}">
                <a16:creationId xmlns:a16="http://schemas.microsoft.com/office/drawing/2014/main" id="{67172909-475B-F23B-33F3-4225E49A6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3102845"/>
            <a:ext cx="7020272" cy="32621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4033143" cy="4789487"/>
          </a:xfrm>
        </p:spPr>
        <p:txBody>
          <a:bodyPr/>
          <a:lstStyle/>
          <a:p>
            <a:r>
              <a:rPr lang="en-US" dirty="0"/>
              <a:t>Automotive Engineering Lab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Real driving and sensor experiments 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Put theoretical knowledge into practice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pic>
        <p:nvPicPr>
          <p:cNvPr id="5" name="Grafik 4" descr="Ein Bild, das Himmel, draußen, Landfahrzeug, Rad enthält.&#10;&#10;Automatisch generierte Beschreibung">
            <a:extLst>
              <a:ext uri="{FF2B5EF4-FFF2-40B4-BE49-F238E27FC236}">
                <a16:creationId xmlns:a16="http://schemas.microsoft.com/office/drawing/2014/main" id="{282C5C76-0F54-68CC-30ED-3BAEE73836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90" y="1512522"/>
            <a:ext cx="3770321" cy="24925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756FDD-FB69-3BC3-7FEF-F1DD7206E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4160560"/>
            <a:ext cx="8518836" cy="21826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50825" y="1592263"/>
            <a:ext cx="8640763" cy="4789487"/>
          </a:xfrm>
        </p:spPr>
        <p:txBody>
          <a:bodyPr/>
          <a:lstStyle/>
          <a:p>
            <a:r>
              <a:rPr lang="en-US" dirty="0"/>
              <a:t>Class Overview</a:t>
            </a:r>
          </a:p>
          <a:p>
            <a:pPr lvl="1"/>
            <a:r>
              <a:rPr lang="en-US" dirty="0"/>
              <a:t>All held in English &amp; with German students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Total of 6 Credit Hours transferable (Undergraduate AND Graduate)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668601"/>
              </p:ext>
            </p:extLst>
          </p:nvPr>
        </p:nvGraphicFramePr>
        <p:xfrm>
          <a:off x="358774" y="2924944"/>
          <a:ext cx="8317681" cy="31683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82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91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7807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noProof="0" dirty="0">
                          <a:latin typeface="+mj-lt"/>
                        </a:rPr>
                        <a:t>Course Title</a:t>
                      </a:r>
                    </a:p>
                  </a:txBody>
                  <a:tcPr marL="106410" marR="106410" marT="53222" marB="53222" anchor="ctr">
                    <a:solidFill>
                      <a:srgbClr val="004E8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noProof="0" dirty="0">
                          <a:latin typeface="+mj-lt"/>
                        </a:rPr>
                        <a:t>Type</a:t>
                      </a:r>
                    </a:p>
                  </a:txBody>
                  <a:tcPr marL="106410" marR="106410" marT="53222" marB="53222" anchor="ctr">
                    <a:solidFill>
                      <a:srgbClr val="004E8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noProof="0" dirty="0">
                          <a:latin typeface="+mj-lt"/>
                        </a:rPr>
                        <a:t>Exam</a:t>
                      </a:r>
                    </a:p>
                  </a:txBody>
                  <a:tcPr marL="106410" marR="106410" marT="53222" marB="53222" anchor="ctr">
                    <a:solidFill>
                      <a:srgbClr val="004E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75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noProof="0" dirty="0">
                          <a:latin typeface="+mj-lt"/>
                        </a:rPr>
                        <a:t>Trends in Automotive Engineering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6410" marR="106410" marT="53222" marB="5322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Lecture</a:t>
                      </a:r>
                    </a:p>
                  </a:txBody>
                  <a:tcPr marL="106410" marR="106410" marT="53222" marB="5322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written exam</a:t>
                      </a:r>
                    </a:p>
                  </a:txBody>
                  <a:tcPr marL="106410" marR="106410" marT="53222" marB="53222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75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Advanced Design Project</a:t>
                      </a:r>
                    </a:p>
                  </a:txBody>
                  <a:tcPr marL="106410" marR="106410" marT="53222" marB="53222"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Lecture &amp; Lab</a:t>
                      </a:r>
                    </a:p>
                  </a:txBody>
                  <a:tcPr marL="106410" marR="106410" marT="53222" marB="53222"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report &amp; presentation</a:t>
                      </a:r>
                    </a:p>
                  </a:txBody>
                  <a:tcPr marL="106410" marR="106410" marT="53222" marB="532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758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600" kern="1200" noProof="0" dirty="0">
                          <a:latin typeface="+mj-lt"/>
                        </a:rPr>
                        <a:t>Automotive Engineering Lab</a:t>
                      </a:r>
                      <a:endParaRPr lang="en-US" sz="1600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6410" marR="106410" marT="53222" marB="53222"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Lecture &amp; Lab</a:t>
                      </a:r>
                    </a:p>
                  </a:txBody>
                  <a:tcPr marL="106410" marR="106410" marT="53222" marB="53222" anchor="ctr"/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noProof="0" dirty="0">
                          <a:latin typeface="+mj-lt"/>
                        </a:rPr>
                        <a:t>report &amp;</a:t>
                      </a:r>
                      <a:r>
                        <a:rPr lang="en-US" sz="1600" baseline="0" noProof="0" dirty="0">
                          <a:latin typeface="+mj-lt"/>
                        </a:rPr>
                        <a:t> presentation</a:t>
                      </a:r>
                      <a:endParaRPr lang="en-US" sz="1600" noProof="0" dirty="0">
                        <a:latin typeface="+mj-lt"/>
                      </a:endParaRPr>
                    </a:p>
                  </a:txBody>
                  <a:tcPr marL="106410" marR="106410" marT="53222" marB="532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 Schedule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07703" y="5676658"/>
            <a:ext cx="496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Weekends are free! (e.g. for traveling)</a:t>
            </a:r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58775" y="1628800"/>
            <a:ext cx="8317258" cy="4032448"/>
            <a:chOff x="663" y="7688"/>
            <a:chExt cx="4460" cy="240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676" y="7688"/>
              <a:ext cx="463" cy="1493"/>
            </a:xfrm>
            <a:prstGeom prst="rect">
              <a:avLst/>
            </a:prstGeom>
            <a:solidFill>
              <a:srgbClr val="004E8A"/>
            </a:solidFill>
            <a:ln w="9525">
              <a:solidFill>
                <a:srgbClr val="004E8A"/>
              </a:solidFill>
              <a:miter lim="800000"/>
              <a:headEnd/>
              <a:tailEnd/>
            </a:ln>
          </p:spPr>
          <p:txBody>
            <a:bodyPr vert="vert270" wrap="square" lIns="54000" tIns="72000" rIns="54000" bIns="3600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Arial" pitchFamily="34" charset="0"/>
                </a:rPr>
                <a:t>Orientation</a:t>
              </a:r>
              <a:endParaRPr kumimoji="0" 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203" y="7688"/>
              <a:ext cx="2391" cy="715"/>
            </a:xfrm>
            <a:prstGeom prst="rect">
              <a:avLst/>
            </a:prstGeom>
            <a:solidFill>
              <a:srgbClr val="014E8A"/>
            </a:solidFill>
            <a:ln w="9525">
              <a:solidFill>
                <a:srgbClr val="004E8A"/>
              </a:solidFill>
              <a:miter lim="800000"/>
              <a:headEnd/>
              <a:tailEnd/>
            </a:ln>
          </p:spPr>
          <p:txBody>
            <a:bodyPr vert="horz" wrap="square" lIns="91440" tIns="1080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Arial" pitchFamily="34" charset="0"/>
                </a:rPr>
                <a:t>Trends in Automotive Engineering</a:t>
              </a:r>
              <a:endParaRPr kumimoji="0" lang="de-DE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3659" y="7688"/>
              <a:ext cx="1387" cy="1493"/>
            </a:xfrm>
            <a:prstGeom prst="rect">
              <a:avLst/>
            </a:prstGeom>
            <a:solidFill>
              <a:srgbClr val="004E8A"/>
            </a:solidFill>
            <a:ln w="9525">
              <a:solidFill>
                <a:srgbClr val="004E8A"/>
              </a:solidFill>
              <a:miter lim="800000"/>
              <a:headEnd/>
              <a:tailEnd/>
            </a:ln>
          </p:spPr>
          <p:txBody>
            <a:bodyPr vert="horz" wrap="square" lIns="91440" tIns="1080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Arial" pitchFamily="34" charset="0"/>
                </a:rPr>
                <a:t>Automotive Engineering Lab</a:t>
              </a:r>
              <a:endParaRPr kumimoji="0" 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1203" y="8458"/>
              <a:ext cx="2391" cy="723"/>
            </a:xfrm>
            <a:prstGeom prst="rect">
              <a:avLst/>
            </a:prstGeom>
            <a:solidFill>
              <a:srgbClr val="004E8A"/>
            </a:solidFill>
            <a:ln w="9525">
              <a:solidFill>
                <a:srgbClr val="004E8A"/>
              </a:solidFill>
              <a:miter lim="800000"/>
              <a:headEnd/>
              <a:tailEnd/>
            </a:ln>
          </p:spPr>
          <p:txBody>
            <a:bodyPr vert="horz" wrap="square" lIns="91440" tIns="1080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Arial" pitchFamily="34" charset="0"/>
                </a:rPr>
                <a:t>Advanced Design Project</a:t>
              </a:r>
              <a:endParaRPr kumimoji="0" lang="de-DE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663" y="9544"/>
              <a:ext cx="4383" cy="1"/>
              <a:chOff x="663" y="9526"/>
              <a:chExt cx="4383" cy="1"/>
            </a:xfrm>
          </p:grpSpPr>
          <p:cxnSp>
            <p:nvCxnSpPr>
              <p:cNvPr id="3080" name="AutoShape 8"/>
              <p:cNvCxnSpPr>
                <a:cxnSpLocks noChangeShapeType="1"/>
              </p:cNvCxnSpPr>
              <p:nvPr/>
            </p:nvCxnSpPr>
            <p:spPr bwMode="auto">
              <a:xfrm>
                <a:off x="663" y="9527"/>
                <a:ext cx="476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081" name="AutoShape 9"/>
              <p:cNvCxnSpPr>
                <a:cxnSpLocks noChangeShapeType="1"/>
              </p:cNvCxnSpPr>
              <p:nvPr/>
            </p:nvCxnSpPr>
            <p:spPr bwMode="auto">
              <a:xfrm flipV="1">
                <a:off x="1203" y="9527"/>
                <a:ext cx="2404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082" name="AutoShape 10"/>
              <p:cNvCxnSpPr>
                <a:cxnSpLocks noChangeShapeType="1"/>
              </p:cNvCxnSpPr>
              <p:nvPr/>
            </p:nvCxnSpPr>
            <p:spPr bwMode="auto">
              <a:xfrm>
                <a:off x="3659" y="9526"/>
                <a:ext cx="1387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683" y="9710"/>
              <a:ext cx="4363" cy="101"/>
              <a:chOff x="670" y="9656"/>
              <a:chExt cx="4376" cy="101"/>
            </a:xfrm>
          </p:grpSpPr>
          <p:cxnSp>
            <p:nvCxnSpPr>
              <p:cNvPr id="3084" name="AutoShape 12"/>
              <p:cNvCxnSpPr>
                <a:cxnSpLocks noChangeShapeType="1"/>
              </p:cNvCxnSpPr>
              <p:nvPr/>
            </p:nvCxnSpPr>
            <p:spPr bwMode="auto">
              <a:xfrm>
                <a:off x="676" y="9704"/>
                <a:ext cx="4370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85" name="AutoShape 13"/>
              <p:cNvCxnSpPr>
                <a:cxnSpLocks noChangeShapeType="1"/>
              </p:cNvCxnSpPr>
              <p:nvPr/>
            </p:nvCxnSpPr>
            <p:spPr bwMode="auto">
              <a:xfrm>
                <a:off x="670" y="9656"/>
                <a:ext cx="0" cy="101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709" y="9368"/>
              <a:ext cx="47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1 </a:t>
              </a:r>
              <a:r>
                <a:rPr lang="de-DE" sz="1600" b="1" dirty="0">
                  <a:latin typeface="+mn-lt"/>
                  <a:cs typeface="Arial" pitchFamily="34" charset="0"/>
                </a:rPr>
                <a:t>W</a:t>
              </a: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eek</a:t>
              </a: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118" y="9354"/>
              <a:ext cx="727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7 </a:t>
              </a:r>
              <a:r>
                <a:rPr lang="de-DE" sz="1600" b="1" dirty="0">
                  <a:latin typeface="+mn-lt"/>
                  <a:cs typeface="Arial" pitchFamily="34" charset="0"/>
                </a:rPr>
                <a:t>W</a:t>
              </a: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eeks</a:t>
              </a:r>
              <a:endParaRPr kumimoji="0" lang="de-DE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4081" y="9366"/>
              <a:ext cx="77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3 Weeks</a:t>
              </a:r>
              <a:endParaRPr kumimoji="0" lang="de-DE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663" y="9827"/>
              <a:ext cx="727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de-DE" sz="16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May 16</a:t>
              </a:r>
              <a:r>
                <a:rPr kumimoji="0" lang="de-DE" sz="1600" b="1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th</a:t>
              </a:r>
              <a:endParaRPr kumimoji="0" lang="de-DE" sz="4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4158" y="9827"/>
              <a:ext cx="965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lvl="0" algn="r">
                <a:spcAft>
                  <a:spcPts val="1000"/>
                </a:spcAft>
              </a:pPr>
              <a:r>
                <a:rPr lang="en-US" sz="1600" b="1" dirty="0">
                  <a:latin typeface="+mn-lt"/>
                  <a:cs typeface="Arial" pitchFamily="34" charset="0"/>
                </a:rPr>
                <a:t>July 29</a:t>
              </a:r>
              <a:r>
                <a:rPr lang="de-DE" sz="1600" b="1" baseline="30000" dirty="0" err="1">
                  <a:cs typeface="Arial" pitchFamily="34" charset="0"/>
                </a:rPr>
                <a:t>th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 </a:t>
              </a:r>
              <a:endParaRPr kumimoji="0" 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14282" y="1571612"/>
            <a:ext cx="8640763" cy="4789487"/>
          </a:xfrm>
        </p:spPr>
        <p:txBody>
          <a:bodyPr/>
          <a:lstStyle/>
          <a:p>
            <a:r>
              <a:rPr lang="en-US" dirty="0"/>
              <a:t>Why to participate?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Studying automotive technology in Germany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Studying at one of Germany‘s best universities for mechanical engineering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Transfer credits for your degree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Boost your career ‘having studied in Germany’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3344" b="5501"/>
          <a:stretch/>
        </p:blipFill>
        <p:spPr>
          <a:xfrm>
            <a:off x="3923928" y="4293096"/>
            <a:ext cx="2926948" cy="2088232"/>
          </a:xfrm>
          <a:prstGeom prst="rect">
            <a:avLst/>
          </a:prstGeom>
        </p:spPr>
      </p:pic>
      <p:pic>
        <p:nvPicPr>
          <p:cNvPr id="2050" name="Picture 2" descr="http://www.tu-darmstadt.de/media/illustrationen/referat_kommunikation/pressebildarchiv/pressebilder_gebaeude/tu_darmstadt_altes_hauptgebaeude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2"/>
          <a:stretch/>
        </p:blipFill>
        <p:spPr bwMode="auto">
          <a:xfrm>
            <a:off x="323528" y="4293096"/>
            <a:ext cx="347054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6948264" y="4311746"/>
            <a:ext cx="2175874" cy="2082822"/>
            <a:chOff x="2915816" y="3949425"/>
            <a:chExt cx="3024336" cy="2477889"/>
          </a:xfrm>
        </p:grpSpPr>
        <p:pic>
          <p:nvPicPr>
            <p:cNvPr id="1026" name="Picture 2" descr="C:\Users\Magira\Desktop\Chef-Karriereleiter-300x240.jpg"/>
            <p:cNvPicPr>
              <a:picLocks noChangeAspect="1" noChangeArrowheads="1"/>
            </p:cNvPicPr>
            <p:nvPr/>
          </p:nvPicPr>
          <p:blipFill>
            <a:blip r:embed="rId5" cstate="print"/>
            <a:srcRect l="2520" t="3150" b="-83"/>
            <a:stretch>
              <a:fillRect/>
            </a:stretch>
          </p:blipFill>
          <p:spPr bwMode="auto">
            <a:xfrm>
              <a:off x="2915816" y="3949425"/>
              <a:ext cx="3024336" cy="2477889"/>
            </a:xfrm>
            <a:prstGeom prst="rect">
              <a:avLst/>
            </a:prstGeom>
            <a:noFill/>
          </p:spPr>
        </p:pic>
        <p:sp>
          <p:nvSpPr>
            <p:cNvPr id="11" name="Textfeld 10"/>
            <p:cNvSpPr txBox="1"/>
            <p:nvPr/>
          </p:nvSpPr>
          <p:spPr>
            <a:xfrm rot="16200000">
              <a:off x="3779999" y="5375345"/>
              <a:ext cx="1008112" cy="427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AESG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3916234" y="5213761"/>
              <a:ext cx="1475293" cy="427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Internship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 rot="16200000">
              <a:off x="4091309" y="5032590"/>
              <a:ext cx="1906781" cy="427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PhD Candidate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Folienmaster_neu_allgemein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Overheadfolien</PresentationFormat>
  <Paragraphs>100</Paragraphs>
  <Slides>12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Stafford</vt:lpstr>
      <vt:lpstr>Times New Roman</vt:lpstr>
      <vt:lpstr>Wingdings</vt:lpstr>
      <vt:lpstr>Folienmaster_neu_allgemein</vt:lpstr>
      <vt:lpstr>AESG  Automotive Engineering Summer Germany 2024</vt:lpstr>
      <vt:lpstr>Do you know Darmstadt? </vt:lpstr>
      <vt:lpstr>Exchange Program </vt:lpstr>
      <vt:lpstr>Classes</vt:lpstr>
      <vt:lpstr>Classes</vt:lpstr>
      <vt:lpstr>Classes</vt:lpstr>
      <vt:lpstr>Classes</vt:lpstr>
      <vt:lpstr>Time Schedule</vt:lpstr>
      <vt:lpstr>Motivation</vt:lpstr>
      <vt:lpstr>Motivation</vt:lpstr>
      <vt:lpstr>Traveling in Germany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AESG_Description</dc:title>
  <dc:creator>Timm Ruppert</dc:creator>
  <cp:lastModifiedBy>sp66qila</cp:lastModifiedBy>
  <cp:revision>301</cp:revision>
  <dcterms:created xsi:type="dcterms:W3CDTF">2008-09-12T14:29:13Z</dcterms:created>
  <dcterms:modified xsi:type="dcterms:W3CDTF">2023-08-22T19:07:08Z</dcterms:modified>
</cp:coreProperties>
</file>